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sldIdLst>
    <p:sldId id="267" r:id="rId3"/>
    <p:sldId id="258" r:id="rId4"/>
    <p:sldId id="259" r:id="rId5"/>
    <p:sldId id="260" r:id="rId6"/>
    <p:sldId id="262" r:id="rId7"/>
    <p:sldId id="264" r:id="rId8"/>
    <p:sldId id="265" r:id="rId9"/>
    <p:sldId id="268" r:id="rId10"/>
    <p:sldId id="270" r:id="rId11"/>
    <p:sldId id="271" r:id="rId12"/>
    <p:sldId id="272" r:id="rId13"/>
    <p:sldId id="273" r:id="rId14"/>
    <p:sldId id="275" r:id="rId15"/>
    <p:sldId id="274" r:id="rId16"/>
    <p:sldId id="276" r:id="rId17"/>
    <p:sldId id="277" r:id="rId18"/>
    <p:sldId id="278" r:id="rId19"/>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6" name="Footer Placeholder 5"/>
          <p:cNvSpPr>
            <a:spLocks noGrp="1"/>
          </p:cNvSpPr>
          <p:nvPr>
            <p:ph type="ftr" sz="quarter" idx="11"/>
          </p:nvPr>
        </p:nvSpPr>
        <p:spPr/>
        <p:txBody>
          <a:bodyPr/>
          <a:lstStyle/>
          <a:p>
            <a:endParaRPr lang="en-US">
              <a:solidFill>
                <a:prstClr val="white">
                  <a:shade val="50000"/>
                </a:prstClr>
              </a:solidFill>
            </a:endParaRPr>
          </a:p>
        </p:txBody>
      </p:sp>
      <p:sp>
        <p:nvSpPr>
          <p:cNvPr id="7" name="Slide Number Placeholder 6"/>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8" name="Footer Placeholder 7"/>
          <p:cNvSpPr>
            <a:spLocks noGrp="1"/>
          </p:cNvSpPr>
          <p:nvPr>
            <p:ph type="ftr" sz="quarter" idx="11"/>
          </p:nvPr>
        </p:nvSpPr>
        <p:spPr/>
        <p:txBody>
          <a:bodyPr/>
          <a:lstStyle/>
          <a:p>
            <a:endParaRPr lang="en-US">
              <a:solidFill>
                <a:prstClr val="white">
                  <a:shade val="50000"/>
                </a:prstClr>
              </a:solidFill>
            </a:endParaRPr>
          </a:p>
        </p:txBody>
      </p:sp>
      <p:sp>
        <p:nvSpPr>
          <p:cNvPr id="9" name="Slide Number Placeholder 8"/>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4" name="Footer Placeholder 3"/>
          <p:cNvSpPr>
            <a:spLocks noGrp="1"/>
          </p:cNvSpPr>
          <p:nvPr>
            <p:ph type="ftr" sz="quarter" idx="11"/>
          </p:nvPr>
        </p:nvSpPr>
        <p:spPr/>
        <p:txBody>
          <a:bodyPr/>
          <a:lstStyle/>
          <a:p>
            <a:endParaRPr lang="en-US">
              <a:solidFill>
                <a:prstClr val="white">
                  <a:shade val="50000"/>
                </a:prstClr>
              </a:solidFill>
            </a:endParaRPr>
          </a:p>
        </p:txBody>
      </p:sp>
      <p:sp>
        <p:nvSpPr>
          <p:cNvPr id="5" name="Slide Number Placeholder 4"/>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3" name="Footer Placeholder 2"/>
          <p:cNvSpPr>
            <a:spLocks noGrp="1"/>
          </p:cNvSpPr>
          <p:nvPr>
            <p:ph type="ftr" sz="quarter" idx="11"/>
          </p:nvPr>
        </p:nvSpPr>
        <p:spPr/>
        <p:txBody>
          <a:bodyPr/>
          <a:lstStyle/>
          <a:p>
            <a:endParaRPr lang="en-US">
              <a:solidFill>
                <a:prstClr val="white">
                  <a:shade val="50000"/>
                </a:prstClr>
              </a:solidFill>
            </a:endParaRPr>
          </a:p>
        </p:txBody>
      </p:sp>
      <p:sp>
        <p:nvSpPr>
          <p:cNvPr id="4" name="Slide Number Placeholder 3"/>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6" name="Footer Placeholder 5"/>
          <p:cNvSpPr>
            <a:spLocks noGrp="1"/>
          </p:cNvSpPr>
          <p:nvPr>
            <p:ph type="ftr" sz="quarter" idx="11"/>
          </p:nvPr>
        </p:nvSpPr>
        <p:spPr/>
        <p:txBody>
          <a:bodyPr/>
          <a:lstStyle/>
          <a:p>
            <a:endParaRPr lang="en-US">
              <a:solidFill>
                <a:prstClr val="white">
                  <a:shade val="50000"/>
                </a:prstClr>
              </a:solidFill>
            </a:endParaRPr>
          </a:p>
        </p:txBody>
      </p:sp>
      <p:sp>
        <p:nvSpPr>
          <p:cNvPr id="7" name="Slide Number Placeholder 6"/>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7" name="Slide Number Placeholder 6"/>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solidFill>
                <a:prstClr val="white">
                  <a:shade val="50000"/>
                </a:prstClr>
              </a:solidFill>
            </a:endParaRP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6" name="Footer Placeholder 5"/>
          <p:cNvSpPr>
            <a:spLocks noGrp="1"/>
          </p:cNvSpPr>
          <p:nvPr>
            <p:ph type="ftr" sz="quarter" idx="11"/>
          </p:nvPr>
        </p:nvSpPr>
        <p:spPr/>
        <p:txBody>
          <a:bodyPr/>
          <a:lstStyle/>
          <a:p>
            <a:endParaRPr lang="en-US">
              <a:solidFill>
                <a:prstClr val="white">
                  <a:shade val="50000"/>
                </a:prstClr>
              </a:solidFill>
            </a:endParaRPr>
          </a:p>
        </p:txBody>
      </p:sp>
      <p:sp>
        <p:nvSpPr>
          <p:cNvPr id="7" name="Slide Number Placeholder 6"/>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8" name="Footer Placeholder 7"/>
          <p:cNvSpPr>
            <a:spLocks noGrp="1"/>
          </p:cNvSpPr>
          <p:nvPr>
            <p:ph type="ftr" sz="quarter" idx="11"/>
          </p:nvPr>
        </p:nvSpPr>
        <p:spPr/>
        <p:txBody>
          <a:bodyPr/>
          <a:lstStyle/>
          <a:p>
            <a:endParaRPr lang="en-US">
              <a:solidFill>
                <a:prstClr val="white">
                  <a:shade val="50000"/>
                </a:prstClr>
              </a:solidFill>
            </a:endParaRPr>
          </a:p>
        </p:txBody>
      </p:sp>
      <p:sp>
        <p:nvSpPr>
          <p:cNvPr id="9" name="Slide Number Placeholder 8"/>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4" name="Footer Placeholder 3"/>
          <p:cNvSpPr>
            <a:spLocks noGrp="1"/>
          </p:cNvSpPr>
          <p:nvPr>
            <p:ph type="ftr" sz="quarter" idx="11"/>
          </p:nvPr>
        </p:nvSpPr>
        <p:spPr/>
        <p:txBody>
          <a:bodyPr/>
          <a:lstStyle/>
          <a:p>
            <a:endParaRPr lang="en-US">
              <a:solidFill>
                <a:prstClr val="white">
                  <a:shade val="50000"/>
                </a:prstClr>
              </a:solidFill>
            </a:endParaRPr>
          </a:p>
        </p:txBody>
      </p:sp>
      <p:sp>
        <p:nvSpPr>
          <p:cNvPr id="5" name="Slide Number Placeholder 4"/>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3" name="Footer Placeholder 2"/>
          <p:cNvSpPr>
            <a:spLocks noGrp="1"/>
          </p:cNvSpPr>
          <p:nvPr>
            <p:ph type="ftr" sz="quarter" idx="11"/>
          </p:nvPr>
        </p:nvSpPr>
        <p:spPr/>
        <p:txBody>
          <a:bodyPr/>
          <a:lstStyle/>
          <a:p>
            <a:endParaRPr lang="en-US">
              <a:solidFill>
                <a:prstClr val="white">
                  <a:shade val="50000"/>
                </a:prstClr>
              </a:solidFill>
            </a:endParaRPr>
          </a:p>
        </p:txBody>
      </p:sp>
      <p:sp>
        <p:nvSpPr>
          <p:cNvPr id="4" name="Slide Number Placeholder 3"/>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6" name="Footer Placeholder 5"/>
          <p:cNvSpPr>
            <a:spLocks noGrp="1"/>
          </p:cNvSpPr>
          <p:nvPr>
            <p:ph type="ftr" sz="quarter" idx="11"/>
          </p:nvPr>
        </p:nvSpPr>
        <p:spPr/>
        <p:txBody>
          <a:bodyPr/>
          <a:lstStyle/>
          <a:p>
            <a:endParaRPr lang="en-US">
              <a:solidFill>
                <a:prstClr val="white">
                  <a:shade val="50000"/>
                </a:prstClr>
              </a:solidFill>
            </a:endParaRPr>
          </a:p>
        </p:txBody>
      </p:sp>
      <p:sp>
        <p:nvSpPr>
          <p:cNvPr id="7" name="Slide Number Placeholder 6"/>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7" name="Slide Number Placeholder 6"/>
          <p:cNvSpPr>
            <a:spLocks noGrp="1"/>
          </p:cNvSpPr>
          <p:nvPr>
            <p:ph type="sldNum" sz="quarter" idx="12"/>
          </p:nvPr>
        </p:nvSpPr>
        <p:spPr/>
        <p:txBody>
          <a:body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solidFill>
                <a:prstClr val="white">
                  <a:shade val="50000"/>
                </a:prstClr>
              </a:solidFill>
            </a:endParaRP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solidFill>
                <a:prstClr val="white">
                  <a:shade val="50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6686C7D2-508B-4186-86A2-B0D93AA593C1}" type="datetimeFigureOut">
              <a:rPr lang="en-US" smtClean="0">
                <a:solidFill>
                  <a:prstClr val="white">
                    <a:shade val="50000"/>
                  </a:prstClr>
                </a:solidFill>
              </a:rPr>
              <a:pPr/>
              <a:t>10/28/2013</a:t>
            </a:fld>
            <a:endParaRPr lang="en-US">
              <a:solidFill>
                <a:prstClr val="white">
                  <a:shade val="50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solidFill>
                <a:prstClr val="white">
                  <a:shade val="50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72593DE-21C3-4F4F-BE47-832D536C0A61}" type="slidenum">
              <a:rPr lang="en-US" smtClean="0">
                <a:solidFill>
                  <a:prstClr val="white">
                    <a:shade val="50000"/>
                  </a:prstClr>
                </a:solidFill>
              </a:rPr>
              <a:pPr/>
              <a:t>‹#›</a:t>
            </a:fld>
            <a:endParaRPr lang="en-US">
              <a:solidFill>
                <a:prstClr val="white">
                  <a:shade val="50000"/>
                </a:prstClr>
              </a:solidFill>
            </a:endParaRP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t/>
            </a:r>
            <a:br>
              <a:rPr lang="en-US" sz="4400" dirty="0" smtClean="0"/>
            </a:br>
            <a:r>
              <a:rPr lang="en-US" sz="4400" dirty="0" smtClean="0"/>
              <a:t>Next </a:t>
            </a:r>
            <a:r>
              <a:rPr lang="en-US" sz="4400" dirty="0"/>
              <a:t>Level Questions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137160" indent="0">
              <a:buNone/>
            </a:pPr>
            <a:r>
              <a:rPr lang="en-US" sz="2800" dirty="0" smtClean="0"/>
              <a:t>Next level questions are optional extra credit questions for students interested in learning about the content by doing research outside of class.</a:t>
            </a:r>
            <a:endParaRPr lang="en-US" sz="2800" dirty="0"/>
          </a:p>
        </p:txBody>
      </p:sp>
    </p:spTree>
    <p:extLst>
      <p:ext uri="{BB962C8B-B14F-4D97-AF65-F5344CB8AC3E}">
        <p14:creationId xmlns:p14="http://schemas.microsoft.com/office/powerpoint/2010/main" val="553151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Chapter </a:t>
            </a:r>
            <a:r>
              <a:rPr lang="en-US" sz="2800" dirty="0" smtClean="0"/>
              <a:t>9: </a:t>
            </a:r>
            <a:r>
              <a:rPr lang="en-US" sz="2800" dirty="0"/>
              <a:t>The </a:t>
            </a:r>
            <a:r>
              <a:rPr lang="en-US" sz="2800" dirty="0" smtClean="0"/>
              <a:t>Era of Jefferson</a:t>
            </a:r>
            <a:r>
              <a:rPr lang="en-US" sz="2800" dirty="0"/>
              <a:t/>
            </a:r>
            <a:br>
              <a:rPr lang="en-US" sz="2800" dirty="0"/>
            </a:br>
            <a:r>
              <a:rPr lang="en-US" sz="2800" dirty="0"/>
              <a:t> Next Level Question(s)</a:t>
            </a:r>
          </a:p>
        </p:txBody>
      </p:sp>
      <p:sp>
        <p:nvSpPr>
          <p:cNvPr id="3" name="Content Placeholder 2"/>
          <p:cNvSpPr>
            <a:spLocks noGrp="1"/>
          </p:cNvSpPr>
          <p:nvPr>
            <p:ph idx="1"/>
          </p:nvPr>
        </p:nvSpPr>
        <p:spPr/>
        <p:txBody>
          <a:bodyPr/>
          <a:lstStyle/>
          <a:p>
            <a:r>
              <a:rPr lang="en-US" dirty="0" smtClean="0"/>
              <a:t>Do you think Thomas Jefferson was fundamentally a good president?</a:t>
            </a:r>
          </a:p>
          <a:p>
            <a:endParaRPr lang="en-US" sz="1200" dirty="0" smtClean="0"/>
          </a:p>
          <a:p>
            <a:pPr lvl="1"/>
            <a:r>
              <a:rPr lang="en-US" dirty="0" smtClean="0"/>
              <a:t>Support your answer with three reasons</a:t>
            </a:r>
          </a:p>
          <a:p>
            <a:pPr lvl="1"/>
            <a:r>
              <a:rPr lang="en-US" dirty="0" smtClean="0"/>
              <a:t>Answer in paragraph form (5 sentence minimum)</a:t>
            </a:r>
          </a:p>
          <a:p>
            <a:pPr lvl="1"/>
            <a:endParaRPr lang="en-US" dirty="0"/>
          </a:p>
          <a:p>
            <a:pPr marL="411480" lvl="1" indent="0" algn="r">
              <a:buNone/>
            </a:pPr>
            <a:endParaRPr lang="en-US" dirty="0" smtClean="0"/>
          </a:p>
          <a:p>
            <a:pPr marL="411480" lvl="1" indent="0" algn="r">
              <a:buNone/>
            </a:pPr>
            <a:r>
              <a:rPr lang="en-US" dirty="0" smtClean="0"/>
              <a:t>Points </a:t>
            </a:r>
            <a:r>
              <a:rPr lang="en-US" dirty="0"/>
              <a:t>Possible: 10</a:t>
            </a:r>
          </a:p>
          <a:p>
            <a:pPr lvl="1"/>
            <a:endParaRPr lang="en-US" dirty="0"/>
          </a:p>
        </p:txBody>
      </p:sp>
    </p:spTree>
    <p:extLst>
      <p:ext uri="{BB962C8B-B14F-4D97-AF65-F5344CB8AC3E}">
        <p14:creationId xmlns:p14="http://schemas.microsoft.com/office/powerpoint/2010/main" val="1931418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Chapter </a:t>
            </a:r>
            <a:r>
              <a:rPr lang="en-US" sz="2800" dirty="0" smtClean="0"/>
              <a:t>10: A Changing nation</a:t>
            </a:r>
            <a:r>
              <a:rPr lang="en-US" sz="2800" dirty="0"/>
              <a:t/>
            </a:r>
            <a:br>
              <a:rPr lang="en-US" sz="2800" dirty="0"/>
            </a:br>
            <a:r>
              <a:rPr lang="en-US" sz="2800" dirty="0"/>
              <a:t> Next Level </a:t>
            </a:r>
            <a:r>
              <a:rPr lang="en-US" sz="2800" dirty="0" smtClean="0"/>
              <a:t>Question</a:t>
            </a:r>
            <a:endParaRPr lang="en-US" sz="2800" dirty="0"/>
          </a:p>
        </p:txBody>
      </p:sp>
      <p:sp>
        <p:nvSpPr>
          <p:cNvPr id="3" name="Content Placeholder 2"/>
          <p:cNvSpPr>
            <a:spLocks noGrp="1"/>
          </p:cNvSpPr>
          <p:nvPr>
            <p:ph idx="1"/>
          </p:nvPr>
        </p:nvSpPr>
        <p:spPr/>
        <p:txBody>
          <a:bodyPr/>
          <a:lstStyle/>
          <a:p>
            <a:r>
              <a:rPr lang="en-US" dirty="0" smtClean="0"/>
              <a:t>How did Jackson change the office of the President of the United States of America?</a:t>
            </a:r>
          </a:p>
          <a:p>
            <a:pPr marL="114300" indent="0">
              <a:buNone/>
            </a:pPr>
            <a:endParaRPr lang="en-US" sz="1000" dirty="0" smtClean="0"/>
          </a:p>
          <a:p>
            <a:pPr lvl="1"/>
            <a:r>
              <a:rPr lang="en-US" dirty="0" smtClean="0"/>
              <a:t>Explain your answer with at least 5 complete sentences.</a:t>
            </a:r>
          </a:p>
          <a:p>
            <a:pPr marL="411480" lvl="1" indent="0">
              <a:buNone/>
            </a:pPr>
            <a:endParaRPr lang="en-US" sz="700" dirty="0" smtClean="0"/>
          </a:p>
          <a:p>
            <a:pPr lvl="1"/>
            <a:r>
              <a:rPr lang="en-US" dirty="0" smtClean="0"/>
              <a:t>Support your answer with at least 3 specific examples.</a:t>
            </a:r>
          </a:p>
          <a:p>
            <a:pPr marL="411480" lvl="1" indent="0">
              <a:buNone/>
            </a:pPr>
            <a:endParaRPr lang="en-US" sz="1000" dirty="0" smtClean="0"/>
          </a:p>
          <a:p>
            <a:pPr lvl="1"/>
            <a:r>
              <a:rPr lang="en-US" dirty="0" smtClean="0"/>
              <a:t>You must cite your sources.</a:t>
            </a:r>
          </a:p>
          <a:p>
            <a:pPr lvl="1"/>
            <a:endParaRPr lang="en-US" dirty="0"/>
          </a:p>
          <a:p>
            <a:pPr lvl="1"/>
            <a:endParaRPr lang="en-US" dirty="0" smtClean="0"/>
          </a:p>
          <a:p>
            <a:pPr marL="411480" lvl="1" indent="0">
              <a:buNone/>
            </a:pPr>
            <a:r>
              <a:rPr lang="en-US" dirty="0"/>
              <a:t>	</a:t>
            </a:r>
            <a:r>
              <a:rPr lang="en-US" dirty="0" smtClean="0"/>
              <a:t>				10 points possible</a:t>
            </a:r>
          </a:p>
          <a:p>
            <a:pPr lvl="1"/>
            <a:endParaRPr lang="en-US" dirty="0" smtClean="0"/>
          </a:p>
        </p:txBody>
      </p:sp>
    </p:spTree>
    <p:extLst>
      <p:ext uri="{BB962C8B-B14F-4D97-AF65-F5344CB8AC3E}">
        <p14:creationId xmlns:p14="http://schemas.microsoft.com/office/powerpoint/2010/main" val="2807803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solidFill>
                  <a:srgbClr val="93A299">
                    <a:lumMod val="75000"/>
                  </a:srgbClr>
                </a:solidFill>
              </a:rPr>
              <a:t>Chapter </a:t>
            </a:r>
            <a:r>
              <a:rPr lang="en-US" sz="2800" dirty="0" smtClean="0">
                <a:solidFill>
                  <a:srgbClr val="93A299">
                    <a:lumMod val="75000"/>
                  </a:srgbClr>
                </a:solidFill>
              </a:rPr>
              <a:t>11: </a:t>
            </a:r>
            <a:r>
              <a:rPr lang="en-US" sz="2800" dirty="0">
                <a:solidFill>
                  <a:srgbClr val="93A299">
                    <a:lumMod val="75000"/>
                  </a:srgbClr>
                </a:solidFill>
              </a:rPr>
              <a:t>A Changing nation</a:t>
            </a:r>
            <a:br>
              <a:rPr lang="en-US" sz="2800" dirty="0">
                <a:solidFill>
                  <a:srgbClr val="93A299">
                    <a:lumMod val="75000"/>
                  </a:srgbClr>
                </a:solidFill>
              </a:rPr>
            </a:br>
            <a:r>
              <a:rPr lang="en-US" sz="2800" dirty="0">
                <a:solidFill>
                  <a:srgbClr val="93A299">
                    <a:lumMod val="75000"/>
                  </a:srgbClr>
                </a:solidFill>
              </a:rPr>
              <a:t> Next Level Question</a:t>
            </a:r>
            <a:endParaRPr lang="en-US" dirty="0"/>
          </a:p>
        </p:txBody>
      </p:sp>
      <p:sp>
        <p:nvSpPr>
          <p:cNvPr id="3" name="Content Placeholder 2"/>
          <p:cNvSpPr>
            <a:spLocks noGrp="1"/>
          </p:cNvSpPr>
          <p:nvPr>
            <p:ph idx="1"/>
          </p:nvPr>
        </p:nvSpPr>
        <p:spPr/>
        <p:txBody>
          <a:bodyPr/>
          <a:lstStyle/>
          <a:p>
            <a:r>
              <a:rPr lang="en-US" dirty="0" smtClean="0"/>
              <a:t>Find and research one building in the Berks County area with historical ties to the Industrial Revolution in the United States not discussed in class.  Write a 6-8 sentence paragraph discussing the buildings history and its ties to the Industrial Revolution time period (late 1700’s to mid 1800’s).</a:t>
            </a:r>
          </a:p>
          <a:p>
            <a:endParaRPr lang="en-US" dirty="0"/>
          </a:p>
          <a:p>
            <a:endParaRPr lang="en-US" dirty="0" smtClean="0"/>
          </a:p>
          <a:p>
            <a:pPr marL="114300" indent="0">
              <a:buNone/>
            </a:pPr>
            <a:r>
              <a:rPr lang="en-US" dirty="0"/>
              <a:t>	</a:t>
            </a:r>
            <a:r>
              <a:rPr lang="en-US" dirty="0" smtClean="0"/>
              <a:t>			10 </a:t>
            </a:r>
            <a:r>
              <a:rPr lang="en-US" smtClean="0"/>
              <a:t>points possible</a:t>
            </a:r>
            <a:endParaRPr lang="en-US" dirty="0"/>
          </a:p>
        </p:txBody>
      </p:sp>
    </p:spTree>
    <p:extLst>
      <p:ext uri="{BB962C8B-B14F-4D97-AF65-F5344CB8AC3E}">
        <p14:creationId xmlns:p14="http://schemas.microsoft.com/office/powerpoint/2010/main" val="1207067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12: An age of Reform</a:t>
            </a:r>
            <a:endParaRPr lang="en-US" dirty="0"/>
          </a:p>
        </p:txBody>
      </p:sp>
      <p:sp>
        <p:nvSpPr>
          <p:cNvPr id="3" name="Content Placeholder 2"/>
          <p:cNvSpPr>
            <a:spLocks noGrp="1"/>
          </p:cNvSpPr>
          <p:nvPr>
            <p:ph idx="1"/>
          </p:nvPr>
        </p:nvSpPr>
        <p:spPr>
          <a:xfrm>
            <a:off x="457200" y="1752600"/>
            <a:ext cx="8229600" cy="4724400"/>
          </a:xfrm>
        </p:spPr>
        <p:txBody>
          <a:bodyPr>
            <a:normAutofit/>
          </a:bodyPr>
          <a:lstStyle/>
          <a:p>
            <a:pPr marL="137160" indent="0">
              <a:buNone/>
            </a:pPr>
            <a:r>
              <a:rPr lang="en-US" dirty="0"/>
              <a:t>Compare and Contrast </a:t>
            </a:r>
            <a:r>
              <a:rPr lang="en-US" dirty="0" smtClean="0"/>
              <a:t>the Abolition and Women’s Rights movements. </a:t>
            </a:r>
            <a:r>
              <a:rPr lang="en-US" dirty="0"/>
              <a:t>List 5 ways they are similar and 5 ways they are different. </a:t>
            </a:r>
          </a:p>
          <a:p>
            <a:pPr marL="137160" indent="0">
              <a:buNone/>
            </a:pPr>
            <a:r>
              <a:rPr lang="en-US" dirty="0"/>
              <a:t>Similar                         Different</a:t>
            </a:r>
          </a:p>
          <a:p>
            <a:pPr marL="137160" indent="0">
              <a:buNone/>
            </a:pPr>
            <a:r>
              <a:rPr lang="en-US" dirty="0"/>
              <a:t>1.                                    1.</a:t>
            </a:r>
          </a:p>
          <a:p>
            <a:pPr marL="137160" indent="0">
              <a:buNone/>
            </a:pPr>
            <a:r>
              <a:rPr lang="en-US" dirty="0"/>
              <a:t>2.                                    2.</a:t>
            </a:r>
          </a:p>
          <a:p>
            <a:pPr marL="137160" indent="0">
              <a:buNone/>
            </a:pPr>
            <a:r>
              <a:rPr lang="en-US" dirty="0"/>
              <a:t>3.                                    3.</a:t>
            </a:r>
          </a:p>
          <a:p>
            <a:pPr marL="137160" indent="0">
              <a:buNone/>
            </a:pPr>
            <a:r>
              <a:rPr lang="en-US" dirty="0"/>
              <a:t>4.                                    4.</a:t>
            </a:r>
          </a:p>
          <a:p>
            <a:pPr marL="137160" indent="0">
              <a:buNone/>
            </a:pPr>
            <a:r>
              <a:rPr lang="en-US" dirty="0"/>
              <a:t>5.                                    5.</a:t>
            </a:r>
          </a:p>
          <a:p>
            <a:pPr marL="137160" indent="0">
              <a:buNone/>
            </a:pPr>
            <a:endParaRPr lang="en-US" dirty="0" smtClean="0"/>
          </a:p>
          <a:p>
            <a:pPr marL="137160" indent="0">
              <a:buNone/>
            </a:pPr>
            <a:r>
              <a:rPr lang="en-US" dirty="0"/>
              <a:t>						10 points possible</a:t>
            </a:r>
          </a:p>
          <a:p>
            <a:pPr marL="137160" indent="0">
              <a:buNone/>
            </a:pPr>
            <a:endParaRPr lang="en-US" dirty="0"/>
          </a:p>
        </p:txBody>
      </p:sp>
    </p:spTree>
    <p:extLst>
      <p:ext uri="{BB962C8B-B14F-4D97-AF65-F5344CB8AC3E}">
        <p14:creationId xmlns:p14="http://schemas.microsoft.com/office/powerpoint/2010/main" val="4032637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13: Westward expansion </a:t>
            </a:r>
            <a:endParaRPr lang="en-US" dirty="0"/>
          </a:p>
        </p:txBody>
      </p:sp>
      <p:sp>
        <p:nvSpPr>
          <p:cNvPr id="3" name="Content Placeholder 2"/>
          <p:cNvSpPr>
            <a:spLocks noGrp="1"/>
          </p:cNvSpPr>
          <p:nvPr>
            <p:ph idx="1"/>
          </p:nvPr>
        </p:nvSpPr>
        <p:spPr/>
        <p:txBody>
          <a:bodyPr/>
          <a:lstStyle/>
          <a:p>
            <a:r>
              <a:rPr lang="en-US" dirty="0" smtClean="0"/>
              <a:t>Mexican American War Opinion</a:t>
            </a:r>
          </a:p>
          <a:p>
            <a:endParaRPr lang="en-US" dirty="0"/>
          </a:p>
          <a:p>
            <a:r>
              <a:rPr lang="en-US" dirty="0" smtClean="0"/>
              <a:t>In a 6-8 sentence paragraph describe your opinion on the Mexican American War.</a:t>
            </a:r>
          </a:p>
          <a:p>
            <a:pPr lvl="1"/>
            <a:r>
              <a:rPr lang="en-US" dirty="0" smtClean="0"/>
              <a:t>Include reasons for the conflict.</a:t>
            </a:r>
          </a:p>
          <a:p>
            <a:pPr lvl="1"/>
            <a:r>
              <a:rPr lang="en-US" dirty="0" smtClean="0"/>
              <a:t>The current President’s justification for the declaration of war.</a:t>
            </a:r>
          </a:p>
          <a:p>
            <a:pPr lvl="1"/>
            <a:r>
              <a:rPr lang="en-US" dirty="0" smtClean="0"/>
              <a:t>How it affected U.S. territory.</a:t>
            </a:r>
          </a:p>
          <a:p>
            <a:pPr lvl="1"/>
            <a:r>
              <a:rPr lang="en-US" dirty="0" smtClean="0"/>
              <a:t>How the territory gained still affects the U.S. today.</a:t>
            </a:r>
          </a:p>
          <a:p>
            <a:pPr lvl="1"/>
            <a:endParaRPr lang="en-US" dirty="0"/>
          </a:p>
          <a:p>
            <a:pPr marL="411480" lvl="1" indent="0">
              <a:buNone/>
            </a:pPr>
            <a:r>
              <a:rPr lang="en-US" dirty="0" smtClean="0"/>
              <a:t>				10 points possible</a:t>
            </a:r>
          </a:p>
        </p:txBody>
      </p:sp>
    </p:spTree>
    <p:extLst>
      <p:ext uri="{BB962C8B-B14F-4D97-AF65-F5344CB8AC3E}">
        <p14:creationId xmlns:p14="http://schemas.microsoft.com/office/powerpoint/2010/main" val="2972517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14: The Nation divided</a:t>
            </a:r>
            <a:endParaRPr lang="en-US" dirty="0"/>
          </a:p>
        </p:txBody>
      </p:sp>
      <p:sp>
        <p:nvSpPr>
          <p:cNvPr id="3" name="Content Placeholder 2"/>
          <p:cNvSpPr>
            <a:spLocks noGrp="1"/>
          </p:cNvSpPr>
          <p:nvPr>
            <p:ph idx="1"/>
          </p:nvPr>
        </p:nvSpPr>
        <p:spPr>
          <a:xfrm>
            <a:off x="457200" y="1752600"/>
            <a:ext cx="8229600" cy="4800600"/>
          </a:xfrm>
        </p:spPr>
        <p:txBody>
          <a:bodyPr>
            <a:normAutofit lnSpcReduction="10000"/>
          </a:bodyPr>
          <a:lstStyle/>
          <a:p>
            <a:r>
              <a:rPr lang="en-US" dirty="0" smtClean="0"/>
              <a:t>In a brief 6-8 sentence paragraph briefly talk about why the nation was splitting apart over the issue of slavery.</a:t>
            </a:r>
          </a:p>
          <a:p>
            <a:endParaRPr lang="en-US" dirty="0" smtClean="0"/>
          </a:p>
          <a:p>
            <a:r>
              <a:rPr lang="en-US" dirty="0" smtClean="0"/>
              <a:t>Use at least three key events from the book and the different opinions of those events by people in the North and People in the South.</a:t>
            </a:r>
          </a:p>
          <a:p>
            <a:pPr lvl="1"/>
            <a:r>
              <a:rPr lang="en-US" dirty="0" smtClean="0"/>
              <a:t>Free Soil Party</a:t>
            </a:r>
          </a:p>
          <a:p>
            <a:pPr lvl="1"/>
            <a:r>
              <a:rPr lang="en-US" dirty="0" smtClean="0"/>
              <a:t>John Brown’s Raid</a:t>
            </a:r>
          </a:p>
          <a:p>
            <a:pPr lvl="1"/>
            <a:r>
              <a:rPr lang="en-US" dirty="0" smtClean="0"/>
              <a:t>Dred Scott Decision</a:t>
            </a:r>
          </a:p>
          <a:p>
            <a:pPr lvl="1"/>
            <a:r>
              <a:rPr lang="en-US" dirty="0" smtClean="0"/>
              <a:t>Uncle Tom’s Cabin</a:t>
            </a:r>
          </a:p>
          <a:p>
            <a:pPr lvl="1"/>
            <a:endParaRPr lang="en-US" dirty="0"/>
          </a:p>
          <a:p>
            <a:pPr marL="411480" lvl="1" indent="0">
              <a:buNone/>
            </a:pPr>
            <a:r>
              <a:rPr lang="en-US" dirty="0"/>
              <a:t>						</a:t>
            </a:r>
            <a:r>
              <a:rPr lang="en-US" dirty="0" smtClean="0"/>
              <a:t>10 </a:t>
            </a:r>
            <a:r>
              <a:rPr lang="en-US" dirty="0"/>
              <a:t>points possible</a:t>
            </a:r>
          </a:p>
          <a:p>
            <a:pPr marL="411480" lvl="1" indent="0">
              <a:buNone/>
            </a:pPr>
            <a:endParaRPr lang="en-US" dirty="0"/>
          </a:p>
        </p:txBody>
      </p:sp>
    </p:spTree>
    <p:extLst>
      <p:ext uri="{BB962C8B-B14F-4D97-AF65-F5344CB8AC3E}">
        <p14:creationId xmlns:p14="http://schemas.microsoft.com/office/powerpoint/2010/main" val="2958004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15: The civil war</a:t>
            </a:r>
            <a:endParaRPr lang="en-US" dirty="0"/>
          </a:p>
        </p:txBody>
      </p:sp>
      <p:sp>
        <p:nvSpPr>
          <p:cNvPr id="3" name="Content Placeholder 2"/>
          <p:cNvSpPr>
            <a:spLocks noGrp="1"/>
          </p:cNvSpPr>
          <p:nvPr>
            <p:ph idx="1"/>
          </p:nvPr>
        </p:nvSpPr>
        <p:spPr/>
        <p:txBody>
          <a:bodyPr>
            <a:normAutofit lnSpcReduction="10000"/>
          </a:bodyPr>
          <a:lstStyle/>
          <a:p>
            <a:r>
              <a:rPr lang="en-US" dirty="0" smtClean="0"/>
              <a:t>In a brief 6-8 sentence paragraph describe Pennsylvania’s role in the American Civil War.</a:t>
            </a:r>
          </a:p>
          <a:p>
            <a:endParaRPr lang="en-US" dirty="0"/>
          </a:p>
          <a:p>
            <a:r>
              <a:rPr lang="en-US" dirty="0" smtClean="0"/>
              <a:t>Be sure to discuss the following:</a:t>
            </a:r>
          </a:p>
          <a:p>
            <a:pPr lvl="1"/>
            <a:r>
              <a:rPr lang="en-US" dirty="0" smtClean="0"/>
              <a:t>Key battle sites</a:t>
            </a:r>
          </a:p>
          <a:p>
            <a:pPr lvl="1"/>
            <a:r>
              <a:rPr lang="en-US" dirty="0" smtClean="0"/>
              <a:t>Troops mustered</a:t>
            </a:r>
          </a:p>
          <a:p>
            <a:pPr lvl="1"/>
            <a:r>
              <a:rPr lang="en-US" dirty="0" smtClean="0"/>
              <a:t>Supplies/fund contributed</a:t>
            </a:r>
          </a:p>
          <a:p>
            <a:pPr lvl="1"/>
            <a:r>
              <a:rPr lang="en-US" dirty="0" smtClean="0"/>
              <a:t>Infrastructure used</a:t>
            </a:r>
          </a:p>
          <a:p>
            <a:pPr lvl="1"/>
            <a:r>
              <a:rPr lang="en-US" dirty="0" smtClean="0"/>
              <a:t>Any other important contributions</a:t>
            </a:r>
          </a:p>
          <a:p>
            <a:pPr marL="411480" lvl="1" indent="0">
              <a:buNone/>
            </a:pPr>
            <a:endParaRPr lang="en-US" dirty="0"/>
          </a:p>
          <a:p>
            <a:pPr marL="411480" lvl="1" indent="0">
              <a:buNone/>
            </a:pPr>
            <a:endParaRPr lang="en-US" dirty="0" smtClean="0"/>
          </a:p>
          <a:p>
            <a:pPr marL="411480" lvl="1" indent="0" algn="ctr">
              <a:buNone/>
            </a:pPr>
            <a:r>
              <a:rPr lang="en-US" dirty="0" smtClean="0"/>
              <a:t>					10 </a:t>
            </a:r>
            <a:r>
              <a:rPr lang="en-US" dirty="0"/>
              <a:t>points possible</a:t>
            </a:r>
          </a:p>
          <a:p>
            <a:pPr marL="411480" lvl="1" indent="0" algn="ctr">
              <a:buNone/>
            </a:pPr>
            <a:endParaRPr lang="en-US" dirty="0"/>
          </a:p>
        </p:txBody>
      </p:sp>
    </p:spTree>
    <p:extLst>
      <p:ext uri="{BB962C8B-B14F-4D97-AF65-F5344CB8AC3E}">
        <p14:creationId xmlns:p14="http://schemas.microsoft.com/office/powerpoint/2010/main" val="21118918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16: Reconstruction and the </a:t>
            </a:r>
            <a:r>
              <a:rPr lang="en-US" dirty="0" err="1" smtClean="0"/>
              <a:t>nEw</a:t>
            </a:r>
            <a:r>
              <a:rPr lang="en-US" dirty="0" smtClean="0"/>
              <a:t> South</a:t>
            </a:r>
            <a:endParaRPr lang="en-US" dirty="0"/>
          </a:p>
        </p:txBody>
      </p:sp>
      <p:sp>
        <p:nvSpPr>
          <p:cNvPr id="3" name="Content Placeholder 2"/>
          <p:cNvSpPr>
            <a:spLocks noGrp="1"/>
          </p:cNvSpPr>
          <p:nvPr>
            <p:ph idx="1"/>
          </p:nvPr>
        </p:nvSpPr>
        <p:spPr/>
        <p:txBody>
          <a:bodyPr/>
          <a:lstStyle/>
          <a:p>
            <a:r>
              <a:rPr lang="en-US" dirty="0"/>
              <a:t>In a brief 6-8 sentence paragraph describe </a:t>
            </a:r>
            <a:r>
              <a:rPr lang="en-US" dirty="0" smtClean="0"/>
              <a:t>how Southern white society dealt with their loss in the Civil War and the new freedom of former slaves.</a:t>
            </a:r>
          </a:p>
          <a:p>
            <a:r>
              <a:rPr lang="en-US" dirty="0" smtClean="0"/>
              <a:t>                                                                                 </a:t>
            </a:r>
            <a:endParaRPr lang="en-US" dirty="0"/>
          </a:p>
          <a:p>
            <a:r>
              <a:rPr lang="en-US" dirty="0" smtClean="0"/>
              <a:t>Be sure to include the following topics:</a:t>
            </a:r>
          </a:p>
          <a:p>
            <a:pPr lvl="1"/>
            <a:r>
              <a:rPr lang="en-US" dirty="0" smtClean="0"/>
              <a:t>A social response to the change.</a:t>
            </a:r>
          </a:p>
          <a:p>
            <a:pPr lvl="1"/>
            <a:r>
              <a:rPr lang="en-US" dirty="0" smtClean="0"/>
              <a:t>A legal response to the change.</a:t>
            </a:r>
          </a:p>
          <a:p>
            <a:pPr marL="411480" lvl="1" indent="0">
              <a:buNone/>
            </a:pPr>
            <a:endParaRPr lang="en-US" dirty="0"/>
          </a:p>
          <a:p>
            <a:pPr marL="411480" lvl="1" indent="0">
              <a:buNone/>
            </a:pPr>
            <a:endParaRPr lang="en-US" dirty="0" smtClean="0"/>
          </a:p>
          <a:p>
            <a:pPr marL="411480" lvl="1" indent="0" algn="r">
              <a:buNone/>
            </a:pPr>
            <a:r>
              <a:rPr lang="en-US" dirty="0" smtClean="0"/>
              <a:t>10 points possible</a:t>
            </a:r>
            <a:endParaRPr lang="en-US" dirty="0"/>
          </a:p>
        </p:txBody>
      </p:sp>
    </p:spTree>
    <p:extLst>
      <p:ext uri="{BB962C8B-B14F-4D97-AF65-F5344CB8AC3E}">
        <p14:creationId xmlns:p14="http://schemas.microsoft.com/office/powerpoint/2010/main" val="3556716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Level Questions</a:t>
            </a:r>
            <a:endParaRPr lang="en-US" dirty="0"/>
          </a:p>
        </p:txBody>
      </p:sp>
      <p:sp>
        <p:nvSpPr>
          <p:cNvPr id="3" name="Content Placeholder 2"/>
          <p:cNvSpPr>
            <a:spLocks noGrp="1"/>
          </p:cNvSpPr>
          <p:nvPr>
            <p:ph idx="1"/>
          </p:nvPr>
        </p:nvSpPr>
        <p:spPr/>
        <p:txBody>
          <a:bodyPr>
            <a:normAutofit lnSpcReduction="10000"/>
          </a:bodyPr>
          <a:lstStyle/>
          <a:p>
            <a:pPr marL="137160" indent="0">
              <a:buNone/>
            </a:pPr>
            <a:r>
              <a:rPr lang="en-US" dirty="0" smtClean="0"/>
              <a:t>-Answer Must be Correct to get Credit</a:t>
            </a:r>
          </a:p>
          <a:p>
            <a:pPr marL="137160" indent="0">
              <a:buNone/>
            </a:pPr>
            <a:r>
              <a:rPr lang="en-US" dirty="0" smtClean="0"/>
              <a:t> (Answer will be graded in a strict manner)</a:t>
            </a:r>
          </a:p>
          <a:p>
            <a:pPr marL="137160" indent="0">
              <a:buNone/>
            </a:pPr>
            <a:endParaRPr lang="en-US" dirty="0"/>
          </a:p>
          <a:p>
            <a:pPr marL="137160" indent="0">
              <a:buNone/>
            </a:pPr>
            <a:r>
              <a:rPr lang="en-US" dirty="0" smtClean="0"/>
              <a:t>- You must work alone</a:t>
            </a:r>
            <a:endParaRPr lang="en-US" dirty="0"/>
          </a:p>
          <a:p>
            <a:pPr marL="137160" indent="0">
              <a:buNone/>
            </a:pPr>
            <a:endParaRPr lang="en-US" dirty="0" smtClean="0"/>
          </a:p>
          <a:p>
            <a:pPr marL="137160" indent="0">
              <a:buNone/>
            </a:pPr>
            <a:r>
              <a:rPr lang="en-US" dirty="0" smtClean="0"/>
              <a:t>-Write Answer on a Note Card</a:t>
            </a:r>
          </a:p>
          <a:p>
            <a:pPr marL="137160" indent="0">
              <a:buNone/>
            </a:pPr>
            <a:endParaRPr lang="en-US" dirty="0" smtClean="0"/>
          </a:p>
          <a:p>
            <a:pPr marL="137160" indent="0">
              <a:buNone/>
            </a:pPr>
            <a:r>
              <a:rPr lang="en-US" dirty="0" smtClean="0"/>
              <a:t>- Optional</a:t>
            </a:r>
          </a:p>
          <a:p>
            <a:pPr marL="137160" indent="0">
              <a:buNone/>
            </a:pPr>
            <a:endParaRPr lang="en-US" dirty="0" smtClean="0"/>
          </a:p>
          <a:p>
            <a:pPr marL="137160" indent="0">
              <a:buNone/>
            </a:pPr>
            <a:r>
              <a:rPr lang="en-US" dirty="0" smtClean="0"/>
              <a:t>-Example: 10/0</a:t>
            </a:r>
            <a:endParaRPr lang="en-US" dirty="0"/>
          </a:p>
        </p:txBody>
      </p:sp>
    </p:spTree>
    <p:extLst>
      <p:ext uri="{BB962C8B-B14F-4D97-AF65-F5344CB8AC3E}">
        <p14:creationId xmlns:p14="http://schemas.microsoft.com/office/powerpoint/2010/main" val="2095533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60672" cy="1039427"/>
          </a:xfrm>
        </p:spPr>
        <p:txBody>
          <a:bodyPr>
            <a:noAutofit/>
          </a:bodyPr>
          <a:lstStyle/>
          <a:p>
            <a:r>
              <a:rPr lang="en-US" sz="3200" dirty="0" smtClean="0"/>
              <a:t>Chapter 3: Colonies Take Root</a:t>
            </a:r>
            <a:br>
              <a:rPr lang="en-US" sz="3200" dirty="0" smtClean="0"/>
            </a:br>
            <a:r>
              <a:rPr lang="en-US" sz="3200" dirty="0" smtClean="0"/>
              <a:t>Next </a:t>
            </a:r>
            <a:r>
              <a:rPr lang="en-US" sz="3200" dirty="0"/>
              <a:t>Level Question</a:t>
            </a:r>
            <a:br>
              <a:rPr lang="en-US" sz="3200" dirty="0"/>
            </a:br>
            <a:endParaRPr lang="en-US" sz="3200" dirty="0"/>
          </a:p>
        </p:txBody>
      </p:sp>
      <p:sp>
        <p:nvSpPr>
          <p:cNvPr id="3" name="Content Placeholder 2"/>
          <p:cNvSpPr>
            <a:spLocks noGrp="1"/>
          </p:cNvSpPr>
          <p:nvPr>
            <p:ph idx="1"/>
          </p:nvPr>
        </p:nvSpPr>
        <p:spPr>
          <a:xfrm>
            <a:off x="228600" y="1600200"/>
            <a:ext cx="8763000" cy="5791200"/>
          </a:xfrm>
        </p:spPr>
        <p:txBody>
          <a:bodyPr>
            <a:normAutofit/>
          </a:bodyPr>
          <a:lstStyle/>
          <a:p>
            <a:pPr marL="137160" indent="0">
              <a:buNone/>
            </a:pPr>
            <a:endParaRPr lang="en-US" dirty="0" smtClean="0"/>
          </a:p>
          <a:p>
            <a:pPr marL="137160" indent="0">
              <a:buNone/>
            </a:pPr>
            <a:r>
              <a:rPr lang="en-US" dirty="0" smtClean="0"/>
              <a:t>The </a:t>
            </a:r>
            <a:r>
              <a:rPr lang="en-US" dirty="0"/>
              <a:t>Spanish became fabulously wealthy from the Gold they received </a:t>
            </a:r>
            <a:r>
              <a:rPr lang="en-US" dirty="0" smtClean="0"/>
              <a:t>from Central </a:t>
            </a:r>
            <a:r>
              <a:rPr lang="en-US" dirty="0"/>
              <a:t>and South America. However, the value of Spanish Gold declined with each new shipment of Gold. What mysterious force caused the value of Gold to diminish? To solve the mystery, be sure to define and properly use the following terms:</a:t>
            </a:r>
          </a:p>
          <a:p>
            <a:r>
              <a:rPr lang="en-US" dirty="0"/>
              <a:t>Supply</a:t>
            </a:r>
          </a:p>
          <a:p>
            <a:r>
              <a:rPr lang="en-US" dirty="0"/>
              <a:t>Demand</a:t>
            </a:r>
          </a:p>
          <a:p>
            <a:r>
              <a:rPr lang="en-US" dirty="0"/>
              <a:t>Price</a:t>
            </a:r>
          </a:p>
          <a:p>
            <a:pPr marL="137160" indent="0">
              <a:buNone/>
            </a:pPr>
            <a:r>
              <a:rPr lang="en-US" dirty="0"/>
              <a:t>Your answer must be at least 1 paragraph.</a:t>
            </a:r>
          </a:p>
          <a:p>
            <a:endParaRPr lang="en-US" dirty="0"/>
          </a:p>
        </p:txBody>
      </p:sp>
    </p:spTree>
    <p:extLst>
      <p:ext uri="{BB962C8B-B14F-4D97-AF65-F5344CB8AC3E}">
        <p14:creationId xmlns:p14="http://schemas.microsoft.com/office/powerpoint/2010/main" val="33119087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Terms Defined</a:t>
            </a:r>
            <a:endParaRPr lang="en-US" dirty="0"/>
          </a:p>
        </p:txBody>
      </p:sp>
      <p:sp>
        <p:nvSpPr>
          <p:cNvPr id="3" name="Content Placeholder 2"/>
          <p:cNvSpPr>
            <a:spLocks noGrp="1"/>
          </p:cNvSpPr>
          <p:nvPr>
            <p:ph idx="1"/>
          </p:nvPr>
        </p:nvSpPr>
        <p:spPr/>
        <p:txBody>
          <a:bodyPr/>
          <a:lstStyle/>
          <a:p>
            <a:pPr>
              <a:lnSpc>
                <a:spcPct val="150000"/>
              </a:lnSpc>
            </a:pPr>
            <a:r>
              <a:rPr lang="en-US" dirty="0" smtClean="0"/>
              <a:t>Supply- amount of product</a:t>
            </a:r>
          </a:p>
          <a:p>
            <a:pPr marL="137160" indent="0">
              <a:lnSpc>
                <a:spcPct val="150000"/>
              </a:lnSpc>
              <a:buNone/>
            </a:pPr>
            <a:endParaRPr lang="en-US" dirty="0" smtClean="0"/>
          </a:p>
          <a:p>
            <a:r>
              <a:rPr lang="en-US" dirty="0" smtClean="0"/>
              <a:t>Demand- amount of a product that people want or desire</a:t>
            </a:r>
          </a:p>
          <a:p>
            <a:pPr marL="137160" indent="0">
              <a:buNone/>
            </a:pPr>
            <a:endParaRPr lang="en-US" dirty="0" smtClean="0"/>
          </a:p>
          <a:p>
            <a:r>
              <a:rPr lang="en-US" dirty="0" smtClean="0"/>
              <a:t>Price- payment people are willing to make for  a product (Based on Supply and Demand)</a:t>
            </a:r>
          </a:p>
          <a:p>
            <a:endParaRPr lang="en-US" dirty="0"/>
          </a:p>
          <a:p>
            <a:endParaRPr lang="en-US" dirty="0"/>
          </a:p>
        </p:txBody>
      </p:sp>
    </p:spTree>
    <p:extLst>
      <p:ext uri="{BB962C8B-B14F-4D97-AF65-F5344CB8AC3E}">
        <p14:creationId xmlns:p14="http://schemas.microsoft.com/office/powerpoint/2010/main" val="3441678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17638"/>
          </a:xfrm>
        </p:spPr>
        <p:txBody>
          <a:bodyPr>
            <a:normAutofit/>
          </a:bodyPr>
          <a:lstStyle/>
          <a:p>
            <a:r>
              <a:rPr lang="en-US" sz="2800" dirty="0" smtClean="0"/>
              <a:t>Chapter 5: The road to revolution</a:t>
            </a:r>
            <a:br>
              <a:rPr lang="en-US" sz="2800" dirty="0" smtClean="0"/>
            </a:br>
            <a:r>
              <a:rPr lang="en-US" sz="2800" dirty="0" smtClean="0"/>
              <a:t> Next Level Question(s)</a:t>
            </a:r>
            <a:endParaRPr lang="en-US" sz="2800" dirty="0"/>
          </a:p>
        </p:txBody>
      </p:sp>
      <p:sp>
        <p:nvSpPr>
          <p:cNvPr id="3" name="Content Placeholder 2"/>
          <p:cNvSpPr>
            <a:spLocks noGrp="1"/>
          </p:cNvSpPr>
          <p:nvPr>
            <p:ph idx="1"/>
          </p:nvPr>
        </p:nvSpPr>
        <p:spPr>
          <a:xfrm>
            <a:off x="457200" y="1922060"/>
            <a:ext cx="8305800" cy="4953000"/>
          </a:xfrm>
        </p:spPr>
        <p:txBody>
          <a:bodyPr>
            <a:normAutofit/>
          </a:bodyPr>
          <a:lstStyle/>
          <a:p>
            <a:pPr marL="137160" indent="0">
              <a:buNone/>
            </a:pPr>
            <a:r>
              <a:rPr lang="en-US" dirty="0" smtClean="0"/>
              <a:t>1.What is it called when one organization has complete control over the sale of product?</a:t>
            </a:r>
          </a:p>
          <a:p>
            <a:pPr marL="137160" indent="0">
              <a:buNone/>
            </a:pPr>
            <a:endParaRPr lang="en-US" dirty="0"/>
          </a:p>
          <a:p>
            <a:pPr marL="137160" indent="0">
              <a:buNone/>
            </a:pPr>
            <a:r>
              <a:rPr lang="en-US" dirty="0" smtClean="0"/>
              <a:t>2. List 3 negative consequences of one organization having complete control over the sale of a product.</a:t>
            </a:r>
          </a:p>
          <a:p>
            <a:pPr marL="137160" indent="0">
              <a:buNone/>
            </a:pPr>
            <a:endParaRPr lang="en-US" dirty="0"/>
          </a:p>
          <a:p>
            <a:pPr marL="137160" indent="0">
              <a:buNone/>
            </a:pPr>
            <a:r>
              <a:rPr lang="en-US" dirty="0" smtClean="0"/>
              <a:t>3. Find an example of one organization having complete control over the sale of a product from the 1700’s and one example from today.</a:t>
            </a:r>
          </a:p>
          <a:p>
            <a:pPr marL="137160" indent="0" algn="ctr">
              <a:buNone/>
            </a:pPr>
            <a:r>
              <a:rPr lang="en-US" dirty="0" smtClean="0"/>
              <a:t>(Worth 15/0 points)</a:t>
            </a:r>
            <a:endParaRPr lang="en-US" dirty="0"/>
          </a:p>
        </p:txBody>
      </p:sp>
    </p:spTree>
    <p:extLst>
      <p:ext uri="{BB962C8B-B14F-4D97-AF65-F5344CB8AC3E}">
        <p14:creationId xmlns:p14="http://schemas.microsoft.com/office/powerpoint/2010/main" val="3016382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260672" cy="1039427"/>
          </a:xfrm>
        </p:spPr>
        <p:txBody>
          <a:bodyPr>
            <a:normAutofit fontScale="90000"/>
          </a:bodyPr>
          <a:lstStyle/>
          <a:p>
            <a:r>
              <a:rPr lang="en-US" sz="3100" dirty="0" smtClean="0"/>
              <a:t>Chapter 6: The American Revolution </a:t>
            </a:r>
            <a:r>
              <a:rPr lang="en-US" sz="3100" dirty="0"/>
              <a:t/>
            </a:r>
            <a:br>
              <a:rPr lang="en-US" sz="3100" dirty="0"/>
            </a:br>
            <a:r>
              <a:rPr lang="en-US" sz="3100" dirty="0" smtClean="0"/>
              <a:t>Next Level Questions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marL="137160" indent="0" algn="ctr">
              <a:buNone/>
            </a:pPr>
            <a:r>
              <a:rPr lang="en-US" sz="3000" b="1" dirty="0"/>
              <a:t>A Tale of Two Thomas's…  </a:t>
            </a:r>
            <a:r>
              <a:rPr lang="en-US" dirty="0"/>
              <a:t/>
            </a:r>
            <a:br>
              <a:rPr lang="en-US" dirty="0"/>
            </a:br>
            <a:endParaRPr lang="en-US" dirty="0"/>
          </a:p>
          <a:p>
            <a:pPr marL="137160" indent="0">
              <a:buNone/>
            </a:pPr>
            <a:r>
              <a:rPr lang="en-US" dirty="0" smtClean="0"/>
              <a:t>Thomas Paine and Thomas Jefferson were strong advocates for American independence from Britain.  Research and record the 3 most compelling arguments for Independence from Paine and the 3 most compelling arguments from Jefferson. </a:t>
            </a:r>
          </a:p>
          <a:p>
            <a:pPr marL="137160" indent="0">
              <a:buNone/>
            </a:pPr>
            <a:r>
              <a:rPr lang="en-US" sz="4400" dirty="0" smtClean="0">
                <a:solidFill>
                  <a:schemeClr val="bg1">
                    <a:lumMod val="85000"/>
                    <a:lumOff val="15000"/>
                  </a:schemeClr>
                </a:solidFill>
              </a:rPr>
              <a:t>Paine			Jefferson</a:t>
            </a:r>
          </a:p>
          <a:p>
            <a:pPr marL="137160" indent="0">
              <a:buNone/>
            </a:pPr>
            <a:r>
              <a:rPr lang="en-US" dirty="0" smtClean="0"/>
              <a:t>1.                                     1.</a:t>
            </a:r>
          </a:p>
          <a:p>
            <a:pPr marL="137160" indent="0">
              <a:buNone/>
            </a:pPr>
            <a:r>
              <a:rPr lang="en-US" dirty="0" smtClean="0"/>
              <a:t>2.                                     2.</a:t>
            </a:r>
          </a:p>
          <a:p>
            <a:pPr marL="137160" indent="0">
              <a:buNone/>
            </a:pPr>
            <a:r>
              <a:rPr lang="en-US" dirty="0" smtClean="0"/>
              <a:t>3.                                     3. </a:t>
            </a:r>
            <a:endParaRPr lang="en-US" dirty="0"/>
          </a:p>
        </p:txBody>
      </p:sp>
    </p:spTree>
    <p:extLst>
      <p:ext uri="{BB962C8B-B14F-4D97-AF65-F5344CB8AC3E}">
        <p14:creationId xmlns:p14="http://schemas.microsoft.com/office/powerpoint/2010/main" val="2430490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Chapter 6 (Next Level)</a:t>
            </a:r>
            <a:br>
              <a:rPr lang="en-US" dirty="0"/>
            </a:br>
            <a:r>
              <a:rPr lang="en-US" dirty="0"/>
              <a:t>A Tale of Two Thomas's… </a:t>
            </a:r>
          </a:p>
        </p:txBody>
      </p:sp>
      <p:sp>
        <p:nvSpPr>
          <p:cNvPr id="3" name="Content Placeholder 2"/>
          <p:cNvSpPr>
            <a:spLocks noGrp="1"/>
          </p:cNvSpPr>
          <p:nvPr>
            <p:ph idx="1"/>
          </p:nvPr>
        </p:nvSpPr>
        <p:spPr/>
        <p:txBody>
          <a:bodyPr>
            <a:normAutofit fontScale="92500" lnSpcReduction="10000"/>
          </a:bodyPr>
          <a:lstStyle/>
          <a:p>
            <a:pPr marL="137160" indent="0">
              <a:buNone/>
            </a:pPr>
            <a:r>
              <a:rPr lang="en-US" dirty="0" smtClean="0"/>
              <a:t>Paine </a:t>
            </a:r>
          </a:p>
          <a:p>
            <a:pPr marL="137160" indent="0">
              <a:buNone/>
            </a:pPr>
            <a:r>
              <a:rPr lang="en-US" dirty="0" smtClean="0"/>
              <a:t>1. Britain drags American Colonies into Wars</a:t>
            </a:r>
          </a:p>
          <a:p>
            <a:pPr marL="137160" indent="0">
              <a:buNone/>
            </a:pPr>
            <a:r>
              <a:rPr lang="en-US" dirty="0" smtClean="0"/>
              <a:t>2. Britain prevents trade with other countries </a:t>
            </a:r>
          </a:p>
          <a:p>
            <a:pPr marL="137160" indent="0">
              <a:buNone/>
            </a:pPr>
            <a:r>
              <a:rPr lang="en-US" dirty="0" smtClean="0"/>
              <a:t>3. Many have died for Freedom (Boston Massacre)</a:t>
            </a:r>
          </a:p>
          <a:p>
            <a:pPr marL="137160" indent="0">
              <a:buNone/>
            </a:pPr>
            <a:r>
              <a:rPr lang="en-US" dirty="0" smtClean="0"/>
              <a:t>4. Many other Possible Answers</a:t>
            </a:r>
          </a:p>
          <a:p>
            <a:pPr marL="137160" indent="0">
              <a:buNone/>
            </a:pPr>
            <a:endParaRPr lang="en-US" dirty="0"/>
          </a:p>
          <a:p>
            <a:pPr marL="137160" indent="0">
              <a:buNone/>
            </a:pPr>
            <a:r>
              <a:rPr lang="en-US" dirty="0" smtClean="0"/>
              <a:t>Jefferson</a:t>
            </a:r>
          </a:p>
          <a:p>
            <a:pPr marL="137160" indent="0">
              <a:buNone/>
            </a:pPr>
            <a:r>
              <a:rPr lang="en-US" dirty="0" smtClean="0"/>
              <a:t>1.Britian Violates our Natural Rights</a:t>
            </a:r>
          </a:p>
          <a:p>
            <a:pPr marL="137160" indent="0">
              <a:buNone/>
            </a:pPr>
            <a:r>
              <a:rPr lang="en-US" dirty="0" smtClean="0"/>
              <a:t>2. Britain Passes unjust laws</a:t>
            </a:r>
          </a:p>
          <a:p>
            <a:pPr marL="137160" indent="0">
              <a:buNone/>
            </a:pPr>
            <a:r>
              <a:rPr lang="en-US" dirty="0" smtClean="0"/>
              <a:t>3. Taxation without representation</a:t>
            </a:r>
          </a:p>
          <a:p>
            <a:pPr marL="137160" indent="0">
              <a:buNone/>
            </a:pPr>
            <a:r>
              <a:rPr lang="en-US" dirty="0" smtClean="0"/>
              <a:t>4</a:t>
            </a:r>
            <a:r>
              <a:rPr lang="en-US" dirty="0"/>
              <a:t>. </a:t>
            </a:r>
            <a:r>
              <a:rPr lang="en-US"/>
              <a:t>Many other Possible Answers</a:t>
            </a:r>
          </a:p>
          <a:p>
            <a:pPr marL="137160" indent="0">
              <a:buNone/>
            </a:pPr>
            <a:endParaRPr lang="en-US" dirty="0" smtClean="0"/>
          </a:p>
        </p:txBody>
      </p:sp>
    </p:spTree>
    <p:extLst>
      <p:ext uri="{BB962C8B-B14F-4D97-AF65-F5344CB8AC3E}">
        <p14:creationId xmlns:p14="http://schemas.microsoft.com/office/powerpoint/2010/main" val="34831780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17638"/>
          </a:xfrm>
        </p:spPr>
        <p:txBody>
          <a:bodyPr>
            <a:normAutofit/>
          </a:bodyPr>
          <a:lstStyle/>
          <a:p>
            <a:r>
              <a:rPr lang="en-US" sz="2800" dirty="0" smtClean="0"/>
              <a:t>Chapter 7: Creating the Constitution</a:t>
            </a:r>
            <a:br>
              <a:rPr lang="en-US" sz="2800" dirty="0" smtClean="0"/>
            </a:br>
            <a:r>
              <a:rPr lang="en-US" sz="2800" dirty="0" smtClean="0"/>
              <a:t> Next Level Question</a:t>
            </a:r>
            <a:endParaRPr lang="en-US" sz="2800" dirty="0"/>
          </a:p>
        </p:txBody>
      </p:sp>
      <p:sp>
        <p:nvSpPr>
          <p:cNvPr id="3" name="Content Placeholder 2"/>
          <p:cNvSpPr>
            <a:spLocks noGrp="1"/>
          </p:cNvSpPr>
          <p:nvPr>
            <p:ph idx="1"/>
          </p:nvPr>
        </p:nvSpPr>
        <p:spPr>
          <a:xfrm>
            <a:off x="457200" y="1922060"/>
            <a:ext cx="8305800" cy="4953000"/>
          </a:xfrm>
        </p:spPr>
        <p:txBody>
          <a:bodyPr>
            <a:normAutofit/>
          </a:bodyPr>
          <a:lstStyle/>
          <a:p>
            <a:pPr marL="137160" indent="0" algn="ctr">
              <a:buNone/>
            </a:pPr>
            <a:r>
              <a:rPr lang="en-US" sz="2800" dirty="0" smtClean="0"/>
              <a:t>Slavery in the Constitution</a:t>
            </a:r>
          </a:p>
          <a:p>
            <a:pPr marL="137160" indent="0" algn="ctr">
              <a:buNone/>
            </a:pPr>
            <a:endParaRPr lang="en-US" sz="1050" dirty="0" smtClean="0"/>
          </a:p>
          <a:p>
            <a:pPr marL="137160" indent="0">
              <a:buNone/>
            </a:pPr>
            <a:r>
              <a:rPr lang="en-US" dirty="0" smtClean="0"/>
              <a:t>1.Why was slavery not made illegal when the Constitution was created and ratified?  If the institution of slavery had been abolished what might some states have done?  Knowing this would you compromise your beliefs or try to abolish slavery and risk the consequences?</a:t>
            </a:r>
          </a:p>
          <a:p>
            <a:pPr marL="137160" indent="0">
              <a:buNone/>
            </a:pPr>
            <a:endParaRPr lang="en-US" dirty="0" smtClean="0"/>
          </a:p>
          <a:p>
            <a:pPr marL="137160" indent="0" algn="ctr">
              <a:buNone/>
            </a:pPr>
            <a:r>
              <a:rPr lang="en-US" dirty="0" smtClean="0"/>
              <a:t>(Worth 10/0 points)</a:t>
            </a:r>
            <a:endParaRPr lang="en-US" dirty="0"/>
          </a:p>
        </p:txBody>
      </p:sp>
    </p:spTree>
    <p:extLst>
      <p:ext uri="{BB962C8B-B14F-4D97-AF65-F5344CB8AC3E}">
        <p14:creationId xmlns:p14="http://schemas.microsoft.com/office/powerpoint/2010/main" val="369420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Chapter </a:t>
            </a:r>
            <a:r>
              <a:rPr lang="en-US" sz="2800" dirty="0" smtClean="0"/>
              <a:t>8: Launching a New Nation</a:t>
            </a:r>
            <a:r>
              <a:rPr lang="en-US" sz="2800" dirty="0"/>
              <a:t/>
            </a:r>
            <a:br>
              <a:rPr lang="en-US" sz="2800" dirty="0"/>
            </a:br>
            <a:r>
              <a:rPr lang="en-US" sz="2800" dirty="0"/>
              <a:t> Next Level Question(s)</a:t>
            </a:r>
          </a:p>
        </p:txBody>
      </p:sp>
      <p:sp>
        <p:nvSpPr>
          <p:cNvPr id="3" name="Content Placeholder 2"/>
          <p:cNvSpPr>
            <a:spLocks noGrp="1"/>
          </p:cNvSpPr>
          <p:nvPr>
            <p:ph idx="1"/>
          </p:nvPr>
        </p:nvSpPr>
        <p:spPr/>
        <p:txBody>
          <a:bodyPr/>
          <a:lstStyle/>
          <a:p>
            <a:r>
              <a:rPr lang="en-US" dirty="0" smtClean="0"/>
              <a:t>Identify and explain three things we discussed in this chapter that American did not have to do when the 13 states were ruled by England.</a:t>
            </a:r>
          </a:p>
          <a:p>
            <a:endParaRPr lang="en-US" sz="1400" dirty="0" smtClean="0"/>
          </a:p>
          <a:p>
            <a:pPr lvl="1"/>
            <a:r>
              <a:rPr lang="en-US" dirty="0" smtClean="0"/>
              <a:t>Discuss your answer in a paragraph (5 sentence minimum)</a:t>
            </a:r>
          </a:p>
          <a:p>
            <a:pPr lvl="1"/>
            <a:endParaRPr lang="en-US" dirty="0" smtClean="0"/>
          </a:p>
          <a:p>
            <a:pPr lvl="1"/>
            <a:endParaRPr lang="en-US" dirty="0"/>
          </a:p>
          <a:p>
            <a:pPr marL="411480" lvl="1" indent="0" algn="r">
              <a:buNone/>
            </a:pPr>
            <a:r>
              <a:rPr lang="en-US" dirty="0" smtClean="0"/>
              <a:t>Points Possible: 10</a:t>
            </a:r>
          </a:p>
        </p:txBody>
      </p:sp>
    </p:spTree>
    <p:extLst>
      <p:ext uri="{BB962C8B-B14F-4D97-AF65-F5344CB8AC3E}">
        <p14:creationId xmlns:p14="http://schemas.microsoft.com/office/powerpoint/2010/main" val="1150322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2776</TotalTime>
  <Words>849</Words>
  <Application>Microsoft Office PowerPoint</Application>
  <PresentationFormat>On-screen Show (4:3)</PresentationFormat>
  <Paragraphs>140</Paragraphs>
  <Slides>17</Slides>
  <Notes>0</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Apothecary</vt:lpstr>
      <vt:lpstr>1_Apothecary</vt:lpstr>
      <vt:lpstr> Next Level Questions </vt:lpstr>
      <vt:lpstr>Next Level Questions</vt:lpstr>
      <vt:lpstr>Chapter 3: Colonies Take Root Next Level Question </vt:lpstr>
      <vt:lpstr>Economic Terms Defined</vt:lpstr>
      <vt:lpstr>Chapter 5: The road to revolution  Next Level Question(s)</vt:lpstr>
      <vt:lpstr>Chapter 6: The American Revolution  Next Level Questions </vt:lpstr>
      <vt:lpstr>Chapter 6 (Next Level) A Tale of Two Thomas's… </vt:lpstr>
      <vt:lpstr>Chapter 7: Creating the Constitution  Next Level Question</vt:lpstr>
      <vt:lpstr>Chapter 8: Launching a New Nation  Next Level Question(s)</vt:lpstr>
      <vt:lpstr>Chapter 9: The Era of Jefferson  Next Level Question(s)</vt:lpstr>
      <vt:lpstr>Chapter 10: A Changing nation  Next Level Question</vt:lpstr>
      <vt:lpstr>Chapter 11: A Changing nation  Next Level Question</vt:lpstr>
      <vt:lpstr>Chapter 12: An age of Reform</vt:lpstr>
      <vt:lpstr>Chapter 13: Westward expansion </vt:lpstr>
      <vt:lpstr>Chapter 14: The Nation divided</vt:lpstr>
      <vt:lpstr>Chapter 15: The civil war</vt:lpstr>
      <vt:lpstr>Chapter 16: Reconstruction and the nEw South</vt:lpstr>
    </vt:vector>
  </TitlesOfParts>
  <Company>Muhlenberg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Next Level Questions</dc:title>
  <dc:creator>mcfarlandp</dc:creator>
  <cp:lastModifiedBy>Keller, Scott</cp:lastModifiedBy>
  <cp:revision>25</cp:revision>
  <cp:lastPrinted>2013-05-14T14:01:54Z</cp:lastPrinted>
  <dcterms:created xsi:type="dcterms:W3CDTF">2012-09-24T18:31:48Z</dcterms:created>
  <dcterms:modified xsi:type="dcterms:W3CDTF">2013-10-28T15:08:40Z</dcterms:modified>
</cp:coreProperties>
</file>